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30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11" r:id="rId45"/>
    <p:sldId id="312" r:id="rId46"/>
    <p:sldId id="307" r:id="rId47"/>
  </p:sldIdLst>
  <p:sldSz cx="9144000" cy="5715000" type="screen16x10"/>
  <p:notesSz cx="6858000" cy="9144000"/>
  <p:embeddedFontLs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0f7c1828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0f7c1828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00f7c1828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d6de9bec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d6de9bec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d6de9beca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Não entendi: </a:t>
            </a: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Surface is zero set of a polynomial in x, y, z </a:t>
            </a:r>
            <a:endParaRPr/>
          </a:p>
        </p:txBody>
      </p:sp>
      <p:sp>
        <p:nvSpPr>
          <p:cNvPr id="252" name="Google Shape;25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https://skytesi.artstation.com/projects/qAvrkz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https://www.chaosgroup.com/blog/the-secrets-of-ian-spriggs-3dportraits</a:t>
            </a:r>
            <a:endParaRPr/>
          </a:p>
        </p:txBody>
      </p:sp>
      <p:sp>
        <p:nvSpPr>
          <p:cNvPr id="35" name="Google Shape;3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https://www.google.com/url?sa=i&amp;url=https%3A%2F%2Fgifer.com%2Fen%2Fgifs%2Fmandelbrot&amp;psig=AOvVaw2S4GMQ4GUdM4q2hCZg9if3&amp;ust=1599514271270000&amp;source=images&amp;cd=vfe&amp;ved=0CAIQjRxqFwoTCIiM05K91esCFQAAAAAdAAAAABAa</a:t>
            </a:r>
            <a:endParaRPr/>
          </a:p>
        </p:txBody>
      </p:sp>
      <p:sp>
        <p:nvSpPr>
          <p:cNvPr id="371" name="Google Shape;37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d6de9bec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d6de9bec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fd6de9beca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c962b6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ec962b6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005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864e049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b864e049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0f7c182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00f7c182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manwiki.pixar.com/display/REN24/Implicit+Surfac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a62uuv-5D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aelis.uol.com.br/moderno-portugues/busca/portugues-brasileiro/geometri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22: Geometrias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357900" y="2075101"/>
            <a:ext cx="8428200" cy="15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800"/>
              <a:t>Superfícies explícitas e implícitas: um pouco de Matemática</a:t>
            </a:r>
            <a:endParaRPr sz="3800"/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Exemplo: superfície explícita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768217"/>
            <a:ext cx="8364301" cy="472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Representação de Superfícies Implícitas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4203500" y="5422725"/>
            <a:ext cx="4201500" cy="28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https://rmanwiki.pixar.com/display/REN24/Implicit+Surfaces</a:t>
            </a:r>
            <a:r>
              <a:rPr lang="pt-BR" sz="900">
                <a:latin typeface="Arial"/>
                <a:ea typeface="Arial"/>
                <a:cs typeface="Arial"/>
                <a:sym typeface="Arial"/>
              </a:rPr>
              <a:t> </a:t>
            </a:r>
            <a:endParaRPr sz="900"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350" y="838975"/>
            <a:ext cx="410527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Implícita de Geometrias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90548" y="1012371"/>
            <a:ext cx="8428232" cy="43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Os pontos satisfazem alguma relação especificada, por exemplo. esfera: todos os pontos em 3D, onde x</a:t>
            </a:r>
            <a:r>
              <a:rPr lang="pt-BR" sz="2400" baseline="30000"/>
              <a:t>2</a:t>
            </a:r>
            <a:r>
              <a:rPr lang="pt-BR" sz="2400"/>
              <a:t> + y</a:t>
            </a:r>
            <a:r>
              <a:rPr lang="pt-BR" sz="2400" baseline="30000"/>
              <a:t>2</a:t>
            </a:r>
            <a:r>
              <a:rPr lang="pt-BR" sz="2400"/>
              <a:t> + z</a:t>
            </a:r>
            <a:r>
              <a:rPr lang="pt-BR" sz="2400" baseline="30000"/>
              <a:t>2</a:t>
            </a:r>
            <a:r>
              <a:rPr lang="pt-BR" sz="2400"/>
              <a:t> = 1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Mais geralmente, f(x, y, z) = 0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7374" y="2127715"/>
            <a:ext cx="3517910" cy="308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Implícitas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360" y="1960312"/>
            <a:ext cx="3873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429050" y="2147475"/>
            <a:ext cx="54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pontos estão na superfície  f(x, y, z) = 0</a:t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367775" y="5086575"/>
            <a:ext cx="814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 tarefas são complicadas em representações implícitas</a:t>
            </a:r>
            <a:endParaRPr sz="1200"/>
          </a:p>
        </p:txBody>
      </p:sp>
      <p:sp>
        <p:nvSpPr>
          <p:cNvPr id="193" name="Google Shape;193;p23"/>
          <p:cNvSpPr/>
          <p:nvPr/>
        </p:nvSpPr>
        <p:spPr>
          <a:xfrm>
            <a:off x="367778" y="718525"/>
            <a:ext cx="5972019" cy="6141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475025" y="1714525"/>
            <a:ext cx="525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Amostrar pode ser complicado!</a:t>
            </a:r>
            <a:endParaRPr sz="216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Implícitas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390550" y="1906850"/>
            <a:ext cx="39969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/>
              <a:t>Testar se dentro ou fora!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ponto: (3/4, 1/2, 1/4) está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dentro ou fora da esfera?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1196"/>
            <a:ext cx="4840869" cy="72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2852" y="1585291"/>
            <a:ext cx="39624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/>
          <p:nvPr/>
        </p:nvSpPr>
        <p:spPr>
          <a:xfrm>
            <a:off x="390548" y="3233935"/>
            <a:ext cx="45720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Apenas coloque na fórmula: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f(x, y, x) = -1/8 &lt;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Está dentro.</a:t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301575" y="5044900"/>
            <a:ext cx="834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 tarefas são mais simples em representações implícitas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Explícita de Geometrias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5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os pontos são dados diretamente.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função típica: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9098" y="1466638"/>
            <a:ext cx="4969843" cy="69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2238321"/>
            <a:ext cx="6928866" cy="302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Explícitas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38984"/>
            <a:ext cx="7490714" cy="71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935" y="1618737"/>
            <a:ext cx="3873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475025" y="1714525"/>
            <a:ext cx="52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Amostrar pode ser simples!</a:t>
            </a:r>
            <a:endParaRPr sz="226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475025" y="2134925"/>
            <a:ext cx="5018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pontos estão na superfície?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Ponha os valores (u,v)!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390550" y="4910013"/>
            <a:ext cx="893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Algumas tarefas são mais simples em representações explícitas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Explícitas</a:t>
            </a: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xfrm>
            <a:off x="475000" y="1940390"/>
            <a:ext cx="4181400" cy="18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/>
              <a:t>Testar se dentro ou fora!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ponto: (3/4, 1/2, 1/4) está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dentro ou fora da esfera?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852" y="1585291"/>
            <a:ext cx="39624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2" y="913528"/>
            <a:ext cx="6005301" cy="5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475000" y="4756663"/>
            <a:ext cx="839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Algumas tarefas são complicadas em representações explícitas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Representação Implícita em Computação Gráfica</a:t>
            </a:r>
            <a:endParaRPr sz="2567"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390548" y="1139687"/>
            <a:ext cx="8428232" cy="419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Geometrias Sólidas Construtivas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Superfícies Algébricas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Blobby surfaces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Fractals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44" name="Google Shape;244;p28" descr="page25image7227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8976" y="1646399"/>
            <a:ext cx="2145773" cy="16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 descr="page25image72376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7331" y="1646399"/>
            <a:ext cx="1963623" cy="174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 descr="page25image72313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428" y="3467673"/>
            <a:ext cx="2703824" cy="177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 descr="page25image72456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7331" y="3514481"/>
            <a:ext cx="4069690" cy="174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 descr="page25image72301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19" y="1049284"/>
            <a:ext cx="1662852" cy="119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Aumentando a complexidade do nosso modelo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2328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Transformações</a:t>
            </a:r>
            <a:endParaRPr sz="16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1779638"/>
            <a:ext cx="2328742" cy="27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 descr="A person in a dres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4882" y="1372494"/>
            <a:ext cx="2506811" cy="367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7957" y="1318240"/>
            <a:ext cx="2526538" cy="37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044875" y="838975"/>
            <a:ext cx="2506800" cy="2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 Geometrias</a:t>
            </a:r>
            <a:endParaRPr sz="1600"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5996225" y="838975"/>
            <a:ext cx="281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Materiais, Iluminação, ...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Algébricas (Implicitas)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56" name="Google Shape;256;p29" descr="page26image7300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5232" y="1014009"/>
            <a:ext cx="2022924" cy="20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 descr="page26image72910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014010"/>
            <a:ext cx="2022924" cy="20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 descr="page26image72979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5075" y="1063695"/>
            <a:ext cx="2754015" cy="197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013" y="3163320"/>
            <a:ext cx="1906724" cy="51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5075" y="3165534"/>
            <a:ext cx="2864856" cy="43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81362" y="3036933"/>
            <a:ext cx="2531042" cy="12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/>
          <p:nvPr/>
        </p:nvSpPr>
        <p:spPr>
          <a:xfrm>
            <a:off x="4783610" y="4651305"/>
            <a:ext cx="2618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figuras mais complexas?</a:t>
            </a:r>
            <a:endParaRPr/>
          </a:p>
        </p:txBody>
      </p:sp>
      <p:pic>
        <p:nvPicPr>
          <p:cNvPr id="263" name="Google Shape;263;p29" descr="page26image729420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3583" y="3844889"/>
            <a:ext cx="3467762" cy="172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Vacas Esféricas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763" y="835741"/>
            <a:ext cx="7551173" cy="424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>
            <a:off x="1411610" y="5137574"/>
            <a:ext cx="66834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https://www.youtube.com/watch?v=ba62uuv-5Dc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Geometrias Sólidas Construtivas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body" idx="1"/>
          </p:nvPr>
        </p:nvSpPr>
        <p:spPr>
          <a:xfrm>
            <a:off x="268357" y="838985"/>
            <a:ext cx="85504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Combina geometrias implícitas por meio de operações booleanas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390548" y="1414539"/>
            <a:ext cx="8428232" cy="23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/>
          <p:nvPr/>
        </p:nvSpPr>
        <p:spPr>
          <a:xfrm>
            <a:off x="4048750" y="1414550"/>
            <a:ext cx="78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União</a:t>
            </a:r>
            <a:endParaRPr sz="1300"/>
          </a:p>
        </p:txBody>
      </p:sp>
      <p:sp>
        <p:nvSpPr>
          <p:cNvPr id="282" name="Google Shape;282;p31"/>
          <p:cNvSpPr/>
          <p:nvPr/>
        </p:nvSpPr>
        <p:spPr>
          <a:xfrm>
            <a:off x="5472075" y="2103650"/>
            <a:ext cx="13326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Intersecção</a:t>
            </a:r>
            <a:endParaRPr sz="1300"/>
          </a:p>
        </p:txBody>
      </p:sp>
      <p:sp>
        <p:nvSpPr>
          <p:cNvPr id="283" name="Google Shape;283;p31"/>
          <p:cNvSpPr/>
          <p:nvPr/>
        </p:nvSpPr>
        <p:spPr>
          <a:xfrm>
            <a:off x="7231950" y="1723391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Subtração</a:t>
            </a:r>
            <a:endParaRPr sz="1300"/>
          </a:p>
        </p:txBody>
      </p:sp>
      <p:sp>
        <p:nvSpPr>
          <p:cNvPr id="284" name="Google Shape;284;p31"/>
          <p:cNvSpPr/>
          <p:nvPr/>
        </p:nvSpPr>
        <p:spPr>
          <a:xfrm>
            <a:off x="793512" y="4480147"/>
            <a:ext cx="2302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Expressões Booleanas:</a:t>
            </a:r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350" y="3777384"/>
            <a:ext cx="2858715" cy="186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Blobby Surfaces (Implícita)</a:t>
            </a:r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vez de booleanos, misture gradualmente as superfícies: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fácil de entender em 2D:</a:t>
            </a: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94" name="Google Shape;294;p32" descr="page28image7261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843" y="1258029"/>
            <a:ext cx="8066314" cy="12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51" y="3117719"/>
            <a:ext cx="1434451" cy="61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/>
          <p:nvPr/>
        </p:nvSpPr>
        <p:spPr>
          <a:xfrm>
            <a:off x="2054003" y="3090810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gaussiana centrada em p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soma das gaussianas nos diferen</a:t>
            </a:r>
            <a:r>
              <a:rPr lang="pt-BR" sz="1700">
                <a:solidFill>
                  <a:schemeClr val="dk1"/>
                </a:solidFill>
              </a:rPr>
              <a:t>t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centros</a:t>
            </a:r>
            <a:endParaRPr sz="1300"/>
          </a:p>
        </p:txBody>
      </p:sp>
      <p:pic>
        <p:nvPicPr>
          <p:cNvPr id="297" name="Google Shape;29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570" y="3786700"/>
            <a:ext cx="5905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2070" y="2547028"/>
            <a:ext cx="2522732" cy="206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Mistura por Métrica </a:t>
            </a:r>
            <a:r>
              <a:rPr lang="pt-BR" sz="2167"/>
              <a:t>(função de distância)</a:t>
            </a:r>
            <a:r>
              <a:rPr lang="pt-BR"/>
              <a:t> (implícita)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1"/>
          </p:nvPr>
        </p:nvSpPr>
        <p:spPr>
          <a:xfrm>
            <a:off x="245100" y="838975"/>
            <a:ext cx="88329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Uma </a:t>
            </a:r>
            <a:r>
              <a:rPr lang="pt-BR" sz="1900" b="1"/>
              <a:t>função de distância</a:t>
            </a:r>
            <a:r>
              <a:rPr lang="pt-BR" sz="1900"/>
              <a:t> retorna a mínima distância para um objeto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Podemos fazer o blending de duas funções de distância d1, d2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Estratégias similares para pontos, porém muitas possibilidades.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 exemplo: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095" y="1705597"/>
            <a:ext cx="8428231" cy="14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4976" y="4224209"/>
            <a:ext cx="5087350" cy="79975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2653850" y="51435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</a:rPr>
              <a:t>Explicação Melhor!</a:t>
            </a:r>
            <a:endParaRPr sz="25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Cena de Funções de Distância Puras (difícil)</a:t>
            </a: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body" idx="1"/>
          </p:nvPr>
        </p:nvSpPr>
        <p:spPr>
          <a:xfrm>
            <a:off x="475013" y="5085345"/>
            <a:ext cx="8428232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http://iquilezles.org/www/material/nvscene2008/nvscene2008.htm</a:t>
            </a: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16" name="Google Shape;316;p34" descr="page30image23195344"/>
          <p:cNvPicPr preferRelativeResize="0"/>
          <p:nvPr/>
        </p:nvPicPr>
        <p:blipFill rotWithShape="1">
          <a:blip r:embed="rId3">
            <a:alphaModFix/>
          </a:blip>
          <a:srcRect t="15789" b="10174"/>
          <a:stretch/>
        </p:blipFill>
        <p:spPr>
          <a:xfrm>
            <a:off x="748429" y="734412"/>
            <a:ext cx="7647141" cy="42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 "Conjuntos de níveis" (Implícita)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body" idx="1"/>
          </p:nvPr>
        </p:nvSpPr>
        <p:spPr>
          <a:xfrm>
            <a:off x="225777" y="838985"/>
            <a:ext cx="878275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As superfícies implícitas têm alguns recursos interessantes (fusão, divisão, ...)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Porém difícil descrever formas complexas de forma fechada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Alternativa: armazene um grid de valores aproximando a função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 superfície é encontrada onde os valores interpolados são iguais a zero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Fornece controle muito mais explícito sobre a forma (como uma textura)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428" y="1912055"/>
            <a:ext cx="3879144" cy="254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Sets de Dados Médicos (CT, MRI, etc)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body" idx="1"/>
          </p:nvPr>
        </p:nvSpPr>
        <p:spPr>
          <a:xfrm>
            <a:off x="214489" y="838985"/>
            <a:ext cx="877146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 codificam, por exemplo, densidade constante de tecidos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32" name="Google Shape;332;p36" descr="page32image23111184"/>
          <p:cNvPicPr preferRelativeResize="0"/>
          <p:nvPr/>
        </p:nvPicPr>
        <p:blipFill rotWithShape="1">
          <a:blip r:embed="rId3">
            <a:alphaModFix/>
          </a:blip>
          <a:srcRect t="27926" b="10290"/>
          <a:stretch/>
        </p:blipFill>
        <p:spPr>
          <a:xfrm>
            <a:off x="434551" y="1349405"/>
            <a:ext cx="8274898" cy="383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Sets em Simulação Física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 codificam a distância do limite ar-líquido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40" name="Google Shape;340;p37" descr="page33image23263232"/>
          <p:cNvPicPr preferRelativeResize="0"/>
          <p:nvPr/>
        </p:nvPicPr>
        <p:blipFill rotWithShape="1">
          <a:blip r:embed="rId3">
            <a:alphaModFix/>
          </a:blip>
          <a:srcRect t="27864" b="10121"/>
          <a:stretch/>
        </p:blipFill>
        <p:spPr>
          <a:xfrm>
            <a:off x="482581" y="1347002"/>
            <a:ext cx="8244166" cy="383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Fractais (Implícita)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Exibe auto-similaridade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Detalhes em todas as escalas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“Linguagem” para descrever fenômenos naturais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Forma difícil de controlar!</a:t>
            </a: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48" name="Google Shape;348;p38" descr="page34image6919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8955" y="2955179"/>
            <a:ext cx="2398878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 descr="page34image69165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83" y="2952513"/>
            <a:ext cx="2398878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 descr="page34image69217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6327" y="2955179"/>
            <a:ext cx="2564134" cy="1796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geometria?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390548" y="1377538"/>
            <a:ext cx="8428232" cy="3957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ge·o·me·tri·a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Ciência que trata das propriedades do espaço.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Estudo da medida das linhas, das superfícies e dos volumes.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223150" y="5504854"/>
            <a:ext cx="71607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https://michaelis.uol.com.br/moderno-portugues/busca/portugues-brasileiro/geometria</a:t>
            </a:r>
            <a:r>
              <a:rPr lang="pt-B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/>
          </a:p>
        </p:txBody>
      </p:sp>
      <p:sp>
        <p:nvSpPr>
          <p:cNvPr id="54" name="Google Shape;54;p7"/>
          <p:cNvSpPr/>
          <p:nvPr/>
        </p:nvSpPr>
        <p:spPr>
          <a:xfrm>
            <a:off x="439387" y="1377538"/>
            <a:ext cx="676894" cy="486888"/>
          </a:xfrm>
          <a:prstGeom prst="ellipse">
            <a:avLst/>
          </a:prstGeom>
          <a:noFill/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1163783" y="1348488"/>
            <a:ext cx="1223157" cy="537116"/>
          </a:xfrm>
          <a:prstGeom prst="ellipse">
            <a:avLst/>
          </a:prstGeom>
          <a:noFill/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4175" y="785750"/>
            <a:ext cx="72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834777" y="809018"/>
            <a:ext cx="100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Medida</a:t>
            </a:r>
            <a:endParaRPr/>
          </a:p>
        </p:txBody>
      </p:sp>
      <p:cxnSp>
        <p:nvCxnSpPr>
          <p:cNvPr id="58" name="Google Shape;58;p7"/>
          <p:cNvCxnSpPr>
            <a:stCxn id="56" idx="2"/>
          </p:cNvCxnSpPr>
          <p:nvPr/>
        </p:nvCxnSpPr>
        <p:spPr>
          <a:xfrm>
            <a:off x="447925" y="1155050"/>
            <a:ext cx="142500" cy="193500"/>
          </a:xfrm>
          <a:prstGeom prst="straightConnector1">
            <a:avLst/>
          </a:prstGeom>
          <a:noFill/>
          <a:ln w="19050" cap="flat" cmpd="sng">
            <a:solidFill>
              <a:srgbClr val="49442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59;p7"/>
          <p:cNvCxnSpPr>
            <a:stCxn id="57" idx="2"/>
          </p:cNvCxnSpPr>
          <p:nvPr/>
        </p:nvCxnSpPr>
        <p:spPr>
          <a:xfrm flipH="1">
            <a:off x="2195077" y="1178318"/>
            <a:ext cx="139800" cy="156000"/>
          </a:xfrm>
          <a:prstGeom prst="straightConnector1">
            <a:avLst/>
          </a:prstGeom>
          <a:noFill/>
          <a:ln w="19050" cap="flat" cmpd="sng">
            <a:solidFill>
              <a:srgbClr val="49442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" name="Google Shape;60;p7" descr="page3image7113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505" y="2997444"/>
            <a:ext cx="2447356" cy="21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63818" y="2997444"/>
            <a:ext cx="2563773" cy="21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3967" y="2997444"/>
            <a:ext cx="2178437" cy="213269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679755" y="5151997"/>
            <a:ext cx="84282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Plato: “...the earth is in appearance like one of those balls which have leather coverings in twelve pieces...”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Definição para Mandelbrot</a:t>
            </a: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body" idx="1"/>
          </p:nvPr>
        </p:nvSpPr>
        <p:spPr>
          <a:xfrm>
            <a:off x="231494" y="1077349"/>
            <a:ext cx="876203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cada ponto c no plano: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dobre o ângulo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eleve ao quadrado da magnitude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adicione o ponto c original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repita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747" y="996156"/>
            <a:ext cx="3940404" cy="3940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Mandelbrot</a:t>
            </a:r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66" name="Google Shape;36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725" y="629655"/>
            <a:ext cx="6131126" cy="485833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/>
          <p:nvPr/>
        </p:nvSpPr>
        <p:spPr>
          <a:xfrm>
            <a:off x="1348476" y="3540925"/>
            <a:ext cx="15807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Inicial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Zoom no Mandelbrot</a:t>
            </a:r>
            <a:endParaRPr/>
          </a:p>
        </p:txBody>
      </p:sp>
      <p:pic>
        <p:nvPicPr>
          <p:cNvPr id="374" name="Google Shape;374;p41" descr="A picture containing dark, purple, star, sitt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32674" y="670055"/>
            <a:ext cx="4931228" cy="49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Implícita – Prós e Contras</a:t>
            </a:r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1"/>
          </p:nvPr>
        </p:nvSpPr>
        <p:spPr>
          <a:xfrm>
            <a:off x="326571" y="838985"/>
            <a:ext cx="869768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Prós: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descrição pode ser muito compacta (por exemplo: polinomial)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Certas consultas são fáceis (dentro do objeto, distância à superfície)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Boas para interseção de raio na superfície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Para formas simples, descrição exata, nenhum erro de amostragem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Fácil de lidar com mudanças na topologia (por exemplo: fluido)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Contras: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Difícil encontrar todos os pontos na forma (por exemplo: desenhar)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Difícil de modelar formas complexas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Representação de superfícies Explícitas</a:t>
            </a: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273" y="748775"/>
            <a:ext cx="4404124" cy="44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Muitas representações explícitas em CG</a:t>
            </a: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malhas de triângulo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superfícies de Bézier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subdivision surfaces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NURBS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nuvens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...</a:t>
            </a:r>
            <a:endParaRPr/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97" name="Google Shape;397;p44" descr="page40image7078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42" y="763400"/>
            <a:ext cx="4954814" cy="18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 descr="page40image70816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1883" y="2643914"/>
            <a:ext cx="2903860" cy="200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 descr="page40image70795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4678" y="2643914"/>
            <a:ext cx="2548537" cy="230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 descr="page40image70785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1589" y="2835728"/>
            <a:ext cx="2364094" cy="270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 descr="page41image6882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2920" y="2666239"/>
            <a:ext cx="1903766" cy="3026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Nuvem de Pontos (explícita)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Representação simples: lista de pontos (x, y, z)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Frequentemente inclui vetores normais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Facilmente representa qualquer tipo de geometria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Útil para grandes conjuntos de dados (&gt;&gt; 1 ponto/pixel)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Difícil de desenhar em regiões com poucas amostras</a:t>
            </a:r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09" name="Google Shape;409;p45" descr="page41image68837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442" y="3087064"/>
            <a:ext cx="5348844" cy="18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Polígonos (explícita)</a:t>
            </a:r>
            <a:endParaRPr/>
          </a:p>
        </p:txBody>
      </p:sp>
      <p:sp>
        <p:nvSpPr>
          <p:cNvPr id="415" name="Google Shape;415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9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Armazene vértices e polígonos (geralmente triângulos)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fácil de fazer processamento, amostragem adaptativa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Estruturas de dados mais complicadas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representação mais comum em computação gráfica</a:t>
            </a: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17" name="Google Shape;417;p46" descr="page42image68278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4051" y="2742595"/>
            <a:ext cx="4258353" cy="266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 descr="page42image6822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8" y="2661557"/>
            <a:ext cx="4245429" cy="266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Bézier (explícita)</a:t>
            </a: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648200" y="1922462"/>
            <a:ext cx="4170579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Curvas Bézier</a:t>
            </a:r>
            <a:endParaRPr sz="2400"/>
          </a:p>
        </p:txBody>
      </p:sp>
      <p:sp>
        <p:nvSpPr>
          <p:cNvPr id="425" name="Google Shape;42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26" name="Google Shape;426;p47" descr="page43image7194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8742" y="3790730"/>
            <a:ext cx="4664529" cy="161901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/>
        </p:nvSpPr>
        <p:spPr>
          <a:xfrm>
            <a:off x="477621" y="4589349"/>
            <a:ext cx="4170579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Bézier por partes</a:t>
            </a:r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995" y="951128"/>
            <a:ext cx="3864205" cy="296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Bézier (explícita)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Use o produto tensorial das curvas de Bézier para obter um trecho da superfície (patch)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Vários patches Bézier formam uma superfície</a:t>
            </a: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37" name="Google Shape;437;p48" descr="page44image7083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739" y="1818376"/>
            <a:ext cx="3559628" cy="25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 descr="page44image70907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3798" y="1715356"/>
            <a:ext cx="3431681" cy="261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/>
          <p:nvPr/>
        </p:nvSpPr>
        <p:spPr>
          <a:xfrm>
            <a:off x="6887850" y="2128550"/>
            <a:ext cx="13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</a:t>
            </a: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568754" y="3619900"/>
            <a:ext cx="96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Geometrias</a:t>
            </a: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70" name="Google Shape;70;p8" descr="page3image23860704"/>
          <p:cNvPicPr preferRelativeResize="0"/>
          <p:nvPr/>
        </p:nvPicPr>
        <p:blipFill rotWithShape="1">
          <a:blip r:embed="rId3">
            <a:alphaModFix/>
          </a:blip>
          <a:srcRect t="23072" b="15464"/>
          <a:stretch/>
        </p:blipFill>
        <p:spPr>
          <a:xfrm>
            <a:off x="247174" y="1110871"/>
            <a:ext cx="8571076" cy="395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NURBS (Non-uniform rational B-spline)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Funciona como um grid de curvas Spline.</a:t>
            </a:r>
            <a:endParaRPr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88" y="1438675"/>
            <a:ext cx="7071575" cy="37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Render Tesselation</a:t>
            </a:r>
            <a:endParaRPr/>
          </a:p>
        </p:txBody>
      </p:sp>
      <p:sp>
        <p:nvSpPr>
          <p:cNvPr id="455" name="Google Shape;455;p5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94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Define o grau de tecelagem do rendering para superfícies NURBS</a:t>
            </a:r>
            <a:endParaRPr/>
          </a:p>
        </p:txBody>
      </p:sp>
      <p:pic>
        <p:nvPicPr>
          <p:cNvPr id="456" name="Google Shape;456;p50" descr="Screenshot"/>
          <p:cNvPicPr preferRelativeResize="0"/>
          <p:nvPr/>
        </p:nvPicPr>
        <p:blipFill rotWithShape="1">
          <a:blip r:embed="rId3">
            <a:alphaModFix/>
          </a:blip>
          <a:srcRect l="6235" t="17898" r="16298" b="23339"/>
          <a:stretch/>
        </p:blipFill>
        <p:spPr>
          <a:xfrm>
            <a:off x="875304" y="1668050"/>
            <a:ext cx="7734922" cy="36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Subdivision Curves (explícita)</a:t>
            </a:r>
            <a:endParaRPr/>
          </a:p>
        </p:txBody>
      </p:sp>
      <p:sp>
        <p:nvSpPr>
          <p:cNvPr id="462" name="Google Shape;462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74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Ponto de partida alternativo para curvas suaves: subdivisão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Iniciar com polígono de controle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Insira um novo vértice em cada ponto médio da aresta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Atualize as posições dos vértices de acordo com a regra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64" name="Google Shape;464;p51" descr="page45image7199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4395" y="2769783"/>
            <a:ext cx="2028042" cy="163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1" descr="page45image71963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0310" y="2804340"/>
            <a:ext cx="2023383" cy="156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1" descr="page45image72052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2804340"/>
            <a:ext cx="2023383" cy="157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 descr="page45image71940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60429" y="2792186"/>
            <a:ext cx="2023383" cy="163826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1"/>
          <p:cNvSpPr/>
          <p:nvPr/>
        </p:nvSpPr>
        <p:spPr>
          <a:xfrm>
            <a:off x="4004800" y="5293500"/>
            <a:ext cx="434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cortado de outros Keenan Crane, Don Fussell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Subdivision Surfaces (explícita)</a:t>
            </a:r>
            <a:br>
              <a:rPr lang="pt-BR"/>
            </a:b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Comece com uma malha de polígono grosseira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Subdivida cada elemento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Atualizar vértices por meio da média local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regras possíveis: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Catmull-Clark (quads)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Loop (triângulos)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...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Problemas comuns: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interpolando ou aproximando?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continuidade nos vértices?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Relativamente fácil para modelagem; mais difícil garantir a continuidade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76" name="Google Shape;476;p52" descr="page46image72937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1811" y="2148187"/>
            <a:ext cx="1593169" cy="200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 descr="page46image7302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7111" y="629655"/>
            <a:ext cx="1435293" cy="390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Dojo</a:t>
            </a:r>
            <a:r>
              <a:rPr lang="pt-BR" dirty="0"/>
              <a:t> / </a:t>
            </a:r>
            <a:r>
              <a:rPr lang="pt-BR" dirty="0" err="1"/>
              <a:t>Mob</a:t>
            </a:r>
            <a:r>
              <a:rPr lang="pt-BR" dirty="0"/>
              <a:t> </a:t>
            </a:r>
            <a:r>
              <a:rPr lang="pt-BR" dirty="0" err="1"/>
              <a:t>Programming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Um computador com tela visível para todos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Um piloto, um copiloto e um mestre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Demais participantes em plateia</a:t>
            </a:r>
          </a:p>
          <a:p>
            <a:br>
              <a:rPr lang="pt-BR"/>
            </a:br>
            <a:endParaRPr lang="pt-BR"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1026" name="Picture 2" descr="the flow of a coding dojo">
            <a:extLst>
              <a:ext uri="{FF2B5EF4-FFF2-40B4-BE49-F238E27FC236}">
                <a16:creationId xmlns:a16="http://schemas.microsoft.com/office/drawing/2014/main" id="{D7DB28C7-7A9B-1247-A79D-FE30D917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768" y="2157984"/>
            <a:ext cx="5998464" cy="299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CB905-682F-43AF-8C04-80E2506714D8}"/>
              </a:ext>
            </a:extLst>
          </p:cNvPr>
          <p:cNvSpPr txBox="1"/>
          <p:nvPr/>
        </p:nvSpPr>
        <p:spPr>
          <a:xfrm>
            <a:off x="3844392" y="5468779"/>
            <a:ext cx="4585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Imagem: https://</a:t>
            </a:r>
            <a:r>
              <a:rPr lang="pt-BR" sz="1000" dirty="0" err="1"/>
              <a:t>humberto.io</a:t>
            </a:r>
            <a:r>
              <a:rPr lang="pt-BR" sz="1000" dirty="0"/>
              <a:t>/blog/coding-dojo-101/</a:t>
            </a:r>
          </a:p>
        </p:txBody>
      </p:sp>
    </p:spTree>
    <p:extLst>
      <p:ext uri="{BB962C8B-B14F-4D97-AF65-F5344CB8AC3E}">
        <p14:creationId xmlns:p14="http://schemas.microsoft.com/office/powerpoint/2010/main" val="990773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CC1D-9C8B-080B-FC44-C91CDA96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ADDD7-E8F5-10FF-3675-025B4D514D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pic>
        <p:nvPicPr>
          <p:cNvPr id="6" name="Untitled">
            <a:hlinkClick r:id="" action="ppaction://media"/>
            <a:extLst>
              <a:ext uri="{FF2B5EF4-FFF2-40B4-BE49-F238E27FC236}">
                <a16:creationId xmlns:a16="http://schemas.microsoft.com/office/drawing/2014/main" id="{9A5A6681-884F-D012-BC92-107E9B4E3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278" y="1017913"/>
            <a:ext cx="7628890" cy="4291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241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Geometrias</a:t>
            </a: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7" name="Google Shape;77;p9" descr="page5image23914224"/>
          <p:cNvPicPr preferRelativeResize="0"/>
          <p:nvPr/>
        </p:nvPicPr>
        <p:blipFill rotWithShape="1">
          <a:blip r:embed="rId3">
            <a:alphaModFix/>
          </a:blip>
          <a:srcRect l="6043" t="15556" r="6249" b="13055"/>
          <a:stretch/>
        </p:blipFill>
        <p:spPr>
          <a:xfrm>
            <a:off x="734898" y="726001"/>
            <a:ext cx="7674204" cy="468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4032700" y="2534475"/>
            <a:ext cx="49332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Foto do bule de chá original de Utah </a:t>
            </a:r>
            <a:r>
              <a:rPr lang="pt-BR" sz="1300"/>
              <a:t>(agora no Computer History Museum em Mountain View)</a:t>
            </a:r>
            <a:endParaRPr sz="130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129" name="Google Shape;129;p16" descr="page4image7183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06" y="923263"/>
            <a:ext cx="3645725" cy="452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page4image23754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9431" y="301831"/>
            <a:ext cx="2892100" cy="219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3855350" y="4327400"/>
            <a:ext cx="524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primeiras renderizações de bule de Martin Newell 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(Martin criou o modelo de bule em 1975 usando curvas de Bezier)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é difícil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“I hate meshes.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1"/>
              <a:t>  </a:t>
            </a:r>
            <a:r>
              <a:rPr lang="pt-BR" b="1"/>
              <a:t>I cannot believe how hard this is.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 Geometry is hard.”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— David Baraff </a:t>
            </a: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Senior Research Scientist</a:t>
            </a: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Pixar Animation Studios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3798890" y="5231951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Keenan Crane, Jeff Erickson.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Muitas formas de representar geometrias</a:t>
            </a: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Explícita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nuvem de pontos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malha de polígonos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subdivision, NURBS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Implícita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level sets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superfície algébrica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funções de distância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escolha é mais adequada a uma tarefa/tipo de forma.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4664" y="838985"/>
            <a:ext cx="1333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54" y="957193"/>
            <a:ext cx="1917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3754" y="2912577"/>
            <a:ext cx="13716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4561" y="2377818"/>
            <a:ext cx="12954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2609" y="2239893"/>
            <a:ext cx="16002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FE40-1D8A-6E31-01F9-8E00E16E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8230E-AC98-527D-02FF-57B43F654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8DF7F-A415-DB33-5902-3E9818218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C0494-246C-19D4-F120-16E88F5C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48" y="838985"/>
            <a:ext cx="3386925" cy="3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08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1333</Words>
  <Application>Microsoft Macintosh PowerPoint</Application>
  <PresentationFormat>On-screen Show (16:10)</PresentationFormat>
  <Paragraphs>291</Paragraphs>
  <Slides>46</Slides>
  <Notes>44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Verdana</vt:lpstr>
      <vt:lpstr>Arial</vt:lpstr>
      <vt:lpstr>Open Sans</vt:lpstr>
      <vt:lpstr>Personalizar design</vt:lpstr>
      <vt:lpstr>PowerPoint Presentation</vt:lpstr>
      <vt:lpstr>Aumentando a complexidade do nosso modelo</vt:lpstr>
      <vt:lpstr>O que é geometria?</vt:lpstr>
      <vt:lpstr>Exemplos de Geometrias</vt:lpstr>
      <vt:lpstr>Exemplos de Geometrias</vt:lpstr>
      <vt:lpstr>Exemplos de Geometria</vt:lpstr>
      <vt:lpstr>Geometria é difícil</vt:lpstr>
      <vt:lpstr>Muitas formas de representar geometrias</vt:lpstr>
      <vt:lpstr>PowerPoint Presentation</vt:lpstr>
      <vt:lpstr>Superfícies explícitas e implícitas: um pouco de Matemática</vt:lpstr>
      <vt:lpstr>Exemplo: superfície explícita</vt:lpstr>
      <vt:lpstr>Representação de Superfícies Implícitas</vt:lpstr>
      <vt:lpstr>Representação Implícita de Geometrias</vt:lpstr>
      <vt:lpstr>Superfícies Implícitas</vt:lpstr>
      <vt:lpstr>Superfícies Implícitas</vt:lpstr>
      <vt:lpstr>Representação Explícita de Geometrias</vt:lpstr>
      <vt:lpstr>Superfícies Explícitas</vt:lpstr>
      <vt:lpstr>Superfícies Explícitas</vt:lpstr>
      <vt:lpstr>Representação Implícita em Computação Gráfica</vt:lpstr>
      <vt:lpstr>Superfícies Algébricas (Implicitas)</vt:lpstr>
      <vt:lpstr>Vacas Esféricas</vt:lpstr>
      <vt:lpstr>Geometrias Sólidas Construtivas</vt:lpstr>
      <vt:lpstr>Blobby Surfaces (Implícita)</vt:lpstr>
      <vt:lpstr>Mistura por Métrica (função de distância) (implícita)</vt:lpstr>
      <vt:lpstr>Cena de Funções de Distância Puras (difícil)</vt:lpstr>
      <vt:lpstr>Level Set "Conjuntos de níveis" (Implícita)</vt:lpstr>
      <vt:lpstr>Level Sets de Dados Médicos (CT, MRI, etc)</vt:lpstr>
      <vt:lpstr>Level Sets em Simulação Física</vt:lpstr>
      <vt:lpstr>Fractais (Implícita)</vt:lpstr>
      <vt:lpstr>Definição para Mandelbrot</vt:lpstr>
      <vt:lpstr>Exemplo do Mandelbrot</vt:lpstr>
      <vt:lpstr>Zoom no Mandelbrot</vt:lpstr>
      <vt:lpstr>Representação Implícita – Prós e Contras</vt:lpstr>
      <vt:lpstr>Representação de superfícies Explícitas</vt:lpstr>
      <vt:lpstr>Muitas representações explícitas em CG</vt:lpstr>
      <vt:lpstr>Nuvem de Pontos (explícita)</vt:lpstr>
      <vt:lpstr>Malha de Polígonos (explícita)</vt:lpstr>
      <vt:lpstr>Curvas Bézier (explícita)</vt:lpstr>
      <vt:lpstr>Superfícies Bézier (explícita)</vt:lpstr>
      <vt:lpstr>NURBS (Non-uniform rational B-spline)</vt:lpstr>
      <vt:lpstr>Render Tesselation</vt:lpstr>
      <vt:lpstr>Subdivision Curves (explícita)</vt:lpstr>
      <vt:lpstr>Subdivision Surfaces (explícita) </vt:lpstr>
      <vt:lpstr>Coding Dojo / Mob Programming  </vt:lpstr>
      <vt:lpstr>Desafio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9</cp:revision>
  <dcterms:modified xsi:type="dcterms:W3CDTF">2023-05-07T19:05:28Z</dcterms:modified>
</cp:coreProperties>
</file>